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</p:sldMasterIdLst>
  <p:sldIdLst>
    <p:sldId id="270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8" r:id="rId15"/>
    <p:sldId id="267" r:id="rId16"/>
  </p:sldIdLst>
  <p:sldSz cx="12192000" cy="6858000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5" d="100"/>
          <a:sy n="75" d="100"/>
        </p:scale>
        <p:origin x="29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584C-5DBD-4559-969B-D4DD15637BC9}" type="datetimeFigureOut">
              <a:rPr lang="ar-IQ" smtClean="0"/>
              <a:t>25/04/1440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10205-C650-4149-BA24-95149760572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027702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584C-5DBD-4559-969B-D4DD15637BC9}" type="datetimeFigureOut">
              <a:rPr lang="ar-IQ" smtClean="0"/>
              <a:t>25/04/1440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10205-C650-4149-BA24-95149760572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488943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584C-5DBD-4559-969B-D4DD15637BC9}" type="datetimeFigureOut">
              <a:rPr lang="ar-IQ" smtClean="0"/>
              <a:t>25/04/1440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10205-C650-4149-BA24-95149760572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682028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9728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9309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6624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923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583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1923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49261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548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584C-5DBD-4559-969B-D4DD15637BC9}" type="datetimeFigureOut">
              <a:rPr lang="ar-IQ" smtClean="0"/>
              <a:t>25/04/1440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10205-C650-4149-BA24-95149760572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510179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3202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3993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935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584C-5DBD-4559-969B-D4DD15637BC9}" type="datetimeFigureOut">
              <a:rPr lang="ar-IQ" smtClean="0"/>
              <a:t>25/04/1440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10205-C650-4149-BA24-95149760572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397488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584C-5DBD-4559-969B-D4DD15637BC9}" type="datetimeFigureOut">
              <a:rPr lang="ar-IQ" smtClean="0"/>
              <a:t>25/04/1440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10205-C650-4149-BA24-95149760572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049678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584C-5DBD-4559-969B-D4DD15637BC9}" type="datetimeFigureOut">
              <a:rPr lang="ar-IQ" smtClean="0"/>
              <a:t>25/04/1440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10205-C650-4149-BA24-95149760572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2279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584C-5DBD-4559-969B-D4DD15637BC9}" type="datetimeFigureOut">
              <a:rPr lang="ar-IQ" smtClean="0"/>
              <a:t>25/04/1440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10205-C650-4149-BA24-95149760572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673766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584C-5DBD-4559-969B-D4DD15637BC9}" type="datetimeFigureOut">
              <a:rPr lang="ar-IQ" smtClean="0"/>
              <a:t>25/04/1440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10205-C650-4149-BA24-95149760572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406316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584C-5DBD-4559-969B-D4DD15637BC9}" type="datetimeFigureOut">
              <a:rPr lang="ar-IQ" smtClean="0"/>
              <a:t>25/04/1440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10205-C650-4149-BA24-95149760572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91895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584C-5DBD-4559-969B-D4DD15637BC9}" type="datetimeFigureOut">
              <a:rPr lang="ar-IQ" smtClean="0"/>
              <a:t>25/04/1440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10205-C650-4149-BA24-95149760572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337047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7584C-5DBD-4559-969B-D4DD15637BC9}" type="datetimeFigureOut">
              <a:rPr lang="ar-IQ" smtClean="0"/>
              <a:t>25/04/1440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10205-C650-4149-BA24-95149760572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856105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rtl="0"/>
              <a:t>1/2/2019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729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s://askabiologist.asu.edu/sites/default/files/resources/activities/body_depot/busy_bones/skeleton_both.gi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914400" y="2464225"/>
            <a:ext cx="10363200" cy="1136226"/>
          </a:xfrm>
        </p:spPr>
        <p:txBody>
          <a:bodyPr>
            <a:noAutofit/>
          </a:bodyPr>
          <a:lstStyle/>
          <a:p>
            <a:pPr lvl="0" indent="-2286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5400" dirty="0" smtClean="0"/>
              <a:t>Bone anatomy and physiology</a:t>
            </a:r>
            <a:endParaRPr lang="ar-IQ" sz="5400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9448800" cy="1752600"/>
          </a:xfrm>
        </p:spPr>
        <p:txBody>
          <a:bodyPr>
            <a:normAutofit/>
          </a:bodyPr>
          <a:lstStyle/>
          <a:p>
            <a:pPr lvl="0" algn="l">
              <a:lnSpc>
                <a:spcPct val="90000"/>
              </a:lnSpc>
              <a:spcBef>
                <a:spcPts val="1000"/>
              </a:spcBef>
            </a:pPr>
            <a:r>
              <a:rPr lang="en-US" dirty="0" smtClean="0">
                <a:solidFill>
                  <a:prstClr val="black"/>
                </a:solidFill>
                <a:latin typeface="Calibri Light" panose="020F0302020204030204"/>
              </a:rPr>
              <a:t>Dr. Mahdi H. </a:t>
            </a:r>
            <a:r>
              <a:rPr lang="en-US" dirty="0" err="1" smtClean="0">
                <a:solidFill>
                  <a:prstClr val="black"/>
                </a:solidFill>
                <a:latin typeface="Calibri Light" panose="020F0302020204030204"/>
              </a:rPr>
              <a:t>Hammadi</a:t>
            </a:r>
            <a:endParaRPr lang="en-US" dirty="0" smtClean="0">
              <a:solidFill>
                <a:prstClr val="black"/>
              </a:solidFill>
              <a:latin typeface="Calibri Light" panose="020F0302020204030204"/>
            </a:endParaRPr>
          </a:p>
          <a:p>
            <a:pPr lvl="0" algn="l">
              <a:lnSpc>
                <a:spcPct val="90000"/>
              </a:lnSpc>
              <a:spcBef>
                <a:spcPts val="1000"/>
              </a:spcBef>
            </a:pPr>
            <a:r>
              <a:rPr lang="en-US" dirty="0" smtClean="0">
                <a:solidFill>
                  <a:prstClr val="black"/>
                </a:solidFill>
                <a:latin typeface="Calibri Light" panose="020F0302020204030204"/>
              </a:rPr>
              <a:t>PhD  Sc. Clinical  Physiology  </a:t>
            </a:r>
            <a:endParaRPr lang="en-US" dirty="0">
              <a:solidFill>
                <a:prstClr val="black"/>
              </a:solidFill>
            </a:endParaRPr>
          </a:p>
          <a:p>
            <a:endParaRPr lang="ar-IQ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524000" y="0"/>
            <a:ext cx="37338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l" rtl="0">
              <a:spcBef>
                <a:spcPct val="0"/>
              </a:spcBef>
              <a:defRPr/>
            </a:pPr>
            <a:r>
              <a:rPr lang="en-US" b="1" dirty="0" smtClean="0">
                <a:solidFill>
                  <a:prstClr val="black"/>
                </a:solidFill>
                <a:latin typeface="Book Antiqua" pitchFamily="18" charset="0"/>
              </a:rPr>
              <a:t> </a:t>
            </a:r>
            <a:endParaRPr lang="ar-IQ" b="1" dirty="0">
              <a:solidFill>
                <a:prstClr val="black"/>
              </a:solidFill>
              <a:latin typeface="Book Antiqua" pitchFamily="18" charset="0"/>
              <a:cs typeface="Times New Roman" panose="02020603050405020304" pitchFamily="18" charset="0"/>
            </a:endParaRPr>
          </a:p>
        </p:txBody>
      </p:sp>
      <p:pic>
        <p:nvPicPr>
          <p:cNvPr id="143362" name="Picture 2" descr="صورة ذات صلة"/>
          <p:cNvPicPr>
            <a:picLocks noChangeAspect="1" noChangeArrowheads="1"/>
          </p:cNvPicPr>
          <p:nvPr/>
        </p:nvPicPr>
        <p:blipFill>
          <a:blip r:embed="rId2" cstate="print"/>
          <a:srcRect l="5206" r="4555"/>
          <a:stretch>
            <a:fillRect/>
          </a:stretch>
        </p:blipFill>
        <p:spPr bwMode="auto">
          <a:xfrm>
            <a:off x="8839200" y="228601"/>
            <a:ext cx="1600200" cy="1511727"/>
          </a:xfrm>
          <a:prstGeom prst="rect">
            <a:avLst/>
          </a:prstGeom>
          <a:noFill/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1334134" y="2247899"/>
            <a:ext cx="8571866" cy="13525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rtl="0">
              <a:spcBef>
                <a:spcPct val="0"/>
              </a:spcBef>
              <a:defRPr/>
            </a:pPr>
            <a:r>
              <a:rPr lang="en-US" sz="4400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endParaRPr lang="ar-IQ" sz="4400" b="1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1828799" y="3886200"/>
            <a:ext cx="8610601" cy="198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 rtl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3200" b="1" dirty="0" smtClean="0">
                <a:solidFill>
                  <a:prstClr val="black"/>
                </a:solidFill>
              </a:rPr>
              <a:t> </a:t>
            </a:r>
            <a:endParaRPr lang="ar-IQ" sz="3200" b="1" dirty="0">
              <a:solidFill>
                <a:prstClr val="black"/>
              </a:solidFill>
            </a:endParaRPr>
          </a:p>
          <a:p>
            <a:pPr algn="ctr" rtl="0">
              <a:spcBef>
                <a:spcPct val="20000"/>
              </a:spcBef>
              <a:buFont typeface="Arial" pitchFamily="34" charset="0"/>
              <a:buNone/>
              <a:defRPr/>
            </a:pPr>
            <a:endParaRPr lang="ar-IQ" sz="3200" b="1" dirty="0">
              <a:solidFill>
                <a:prstClr val="black"/>
              </a:solidFill>
            </a:endParaRPr>
          </a:p>
          <a:p>
            <a:pPr algn="ctr" rtl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3200" b="1" dirty="0" smtClean="0">
                <a:solidFill>
                  <a:prstClr val="black"/>
                </a:solidFill>
              </a:rPr>
              <a:t> </a:t>
            </a:r>
            <a:endParaRPr lang="ar-IQ" sz="3200" b="1" dirty="0">
              <a:solidFill>
                <a:prstClr val="black"/>
              </a:solidFill>
            </a:endParaRPr>
          </a:p>
        </p:txBody>
      </p:sp>
      <p:pic>
        <p:nvPicPr>
          <p:cNvPr id="9" name="Picture 2" descr="صورة ذات صلة"/>
          <p:cNvPicPr>
            <a:picLocks noChangeAspect="1" noChangeArrowheads="1"/>
          </p:cNvPicPr>
          <p:nvPr/>
        </p:nvPicPr>
        <p:blipFill>
          <a:blip r:embed="rId2" cstate="print"/>
          <a:srcRect l="5206" r="4555"/>
          <a:stretch>
            <a:fillRect/>
          </a:stretch>
        </p:blipFill>
        <p:spPr bwMode="auto">
          <a:xfrm>
            <a:off x="8839200" y="228600"/>
            <a:ext cx="1600200" cy="1511727"/>
          </a:xfrm>
          <a:prstGeom prst="rect">
            <a:avLst/>
          </a:prstGeom>
          <a:noFill/>
        </p:spPr>
      </p:pic>
      <p:pic>
        <p:nvPicPr>
          <p:cNvPr id="13" name="Picture 2" descr="صورة ذات صلة"/>
          <p:cNvPicPr>
            <a:picLocks noChangeAspect="1" noChangeArrowheads="1"/>
          </p:cNvPicPr>
          <p:nvPr/>
        </p:nvPicPr>
        <p:blipFill>
          <a:blip r:embed="rId2" cstate="print"/>
          <a:srcRect l="5206" r="4555"/>
          <a:stretch>
            <a:fillRect/>
          </a:stretch>
        </p:blipFill>
        <p:spPr bwMode="auto">
          <a:xfrm>
            <a:off x="8865358" y="228599"/>
            <a:ext cx="1600200" cy="1511727"/>
          </a:xfrm>
          <a:prstGeom prst="rect">
            <a:avLst/>
          </a:prstGeom>
          <a:noFill/>
        </p:spPr>
      </p:pic>
      <p:pic>
        <p:nvPicPr>
          <p:cNvPr id="14" name="Picture 2" descr="صورة ذات صلة"/>
          <p:cNvPicPr>
            <a:picLocks noChangeAspect="1" noChangeArrowheads="1"/>
          </p:cNvPicPr>
          <p:nvPr/>
        </p:nvPicPr>
        <p:blipFill>
          <a:blip r:embed="rId2" cstate="print"/>
          <a:srcRect l="5206" r="4555"/>
          <a:stretch>
            <a:fillRect/>
          </a:stretch>
        </p:blipFill>
        <p:spPr bwMode="auto">
          <a:xfrm>
            <a:off x="8331200" y="228600"/>
            <a:ext cx="2108200" cy="1616077"/>
          </a:xfrm>
          <a:prstGeom prst="rect">
            <a:avLst/>
          </a:prstGeom>
          <a:noFill/>
        </p:spPr>
      </p:pic>
      <p:pic>
        <p:nvPicPr>
          <p:cNvPr id="15" name="صورة 14" descr="C:\Users\FUJISU\Desktop\IMG-16907f31729bef2e96175c6d36d51693-V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97" t="7214" r="79645" b="72561"/>
          <a:stretch/>
        </p:blipFill>
        <p:spPr bwMode="auto">
          <a:xfrm>
            <a:off x="1334134" y="228599"/>
            <a:ext cx="2399665" cy="179070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00313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rtl="0">
              <a:lnSpc>
                <a:spcPct val="110000"/>
              </a:lnSpc>
              <a:spcAft>
                <a:spcPts val="0"/>
              </a:spcAft>
            </a:pPr>
            <a:r>
              <a:rPr lang="en-US" sz="4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Spongy bone: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l" rtl="0">
              <a:lnSpc>
                <a:spcPct val="110000"/>
              </a:lnSpc>
              <a:spcAft>
                <a:spcPts val="0"/>
              </a:spcAft>
              <a:buNone/>
            </a:pP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lnSpc>
                <a:spcPct val="11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 found mostly at the </a:t>
            </a: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ends of bones and joints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lnSpc>
                <a:spcPct val="11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About </a:t>
            </a: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20%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of the bone in your body is spongy.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lnSpc>
                <a:spcPct val="11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Unlike compact bone that is mostly solid, </a:t>
            </a: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spongy bone is full of open sections called pores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380118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4" name="Picture 52" descr="spongy bone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900" y="3144044"/>
            <a:ext cx="6997700" cy="29519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743271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4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Bone marrow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ts val="1800"/>
              </a:lnSpc>
              <a:spcAft>
                <a:spcPts val="0"/>
              </a:spcAf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inside of your bones are filled with a soft tissue called marrow. There are two types of bone marrow: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l" rtl="0">
              <a:lnSpc>
                <a:spcPts val="1800"/>
              </a:lnSpc>
              <a:spcAft>
                <a:spcPts val="0"/>
              </a:spcAft>
              <a:buNone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lnSpc>
                <a:spcPts val="18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Red marrow</a:t>
            </a:r>
            <a:endParaRPr lang="en-US" dirty="0" smtClean="0">
              <a:effectLst/>
            </a:endParaRPr>
          </a:p>
          <a:p>
            <a:pPr marL="342900" lvl="0" indent="-342900" algn="l" rtl="0">
              <a:lnSpc>
                <a:spcPts val="18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Yellow  marrow</a:t>
            </a:r>
            <a:endParaRPr lang="en-US" dirty="0" smtClean="0">
              <a:effectLst/>
            </a:endParaRPr>
          </a:p>
          <a:p>
            <a:pPr indent="0" algn="l" rtl="0">
              <a:lnSpc>
                <a:spcPts val="1800"/>
              </a:lnSpc>
              <a:spcAft>
                <a:spcPts val="0"/>
              </a:spcAft>
              <a:buNone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dirty="0" smtClean="0">
              <a:effectLst/>
            </a:endParaRPr>
          </a:p>
          <a:p>
            <a:pPr algn="l" rtl="0">
              <a:lnSpc>
                <a:spcPts val="1800"/>
              </a:lnSpc>
              <a:spcAft>
                <a:spcPts val="0"/>
              </a:spcAft>
            </a:pPr>
            <a:r>
              <a:rPr lang="en-US" sz="3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Red bone marrow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lnSpc>
                <a:spcPts val="18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 where all new red blood cells, white blood cells, and platelets are made.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lnSpc>
                <a:spcPts val="18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Red bone marrow is </a:t>
            </a: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found in the center of flat bones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such as your </a:t>
            </a: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shoulder blades and ribs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0" algn="l" rtl="0">
              <a:lnSpc>
                <a:spcPts val="1800"/>
              </a:lnSpc>
              <a:spcAft>
                <a:spcPts val="0"/>
              </a:spcAft>
              <a:buNone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0237780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 rtl="0">
              <a:lnSpc>
                <a:spcPct val="150000"/>
              </a:lnSpc>
              <a:spcAft>
                <a:spcPts val="0"/>
              </a:spcAft>
            </a:pPr>
            <a:r>
              <a:rPr lang="en-US" sz="3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Yellow marrow</a:t>
            </a: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 made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mostly </a:t>
            </a: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fat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is </a:t>
            </a: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found in the hollow centers of long bones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such as the </a:t>
            </a: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thigh bones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does not make blood cells or platelets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Both yellow and red bone marrow have many small and large blood vessels and veins running through them to let nutrients and waste in and out of the bone.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6718597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32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Bones are made of four main kinds of cells</a:t>
            </a:r>
            <a:r>
              <a:rPr lang="en-US" sz="32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l" rtl="0">
              <a:lnSpc>
                <a:spcPts val="1800"/>
              </a:lnSpc>
              <a:spcAft>
                <a:spcPts val="0"/>
              </a:spcAft>
              <a:buNone/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lnSpc>
                <a:spcPts val="18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Osteoclasts </a:t>
            </a:r>
            <a:endParaRPr lang="en-US" dirty="0" smtClean="0">
              <a:effectLst/>
            </a:endParaRPr>
          </a:p>
          <a:p>
            <a:pPr marL="342900" lvl="0" indent="-342900" algn="l" rtl="0">
              <a:lnSpc>
                <a:spcPts val="18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Osteoblasts </a:t>
            </a:r>
            <a:endParaRPr lang="en-US" dirty="0" smtClean="0">
              <a:effectLst/>
            </a:endParaRPr>
          </a:p>
          <a:p>
            <a:pPr marL="342900" lvl="0" indent="-342900" algn="l" rtl="0">
              <a:lnSpc>
                <a:spcPts val="18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Osteocytes </a:t>
            </a:r>
            <a:endParaRPr lang="en-US" dirty="0" smtClean="0">
              <a:effectLst/>
            </a:endParaRPr>
          </a:p>
          <a:p>
            <a:pPr marL="342900" lvl="0" indent="-342900" algn="l" rtl="0">
              <a:lnSpc>
                <a:spcPts val="18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lining cells</a:t>
            </a:r>
            <a:endParaRPr lang="en-US" dirty="0" smtClean="0">
              <a:effectLst/>
            </a:endParaRP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279018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228600" lvl="0" indent="-228600" algn="ctr" rtl="0">
              <a:lnSpc>
                <a:spcPct val="150000"/>
              </a:lnSpc>
              <a:spcBef>
                <a:spcPts val="1500"/>
              </a:spcBef>
              <a:spcAft>
                <a:spcPts val="600"/>
              </a:spcAft>
            </a:pPr>
            <a:r>
              <a:rPr lang="en-US" sz="60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Bone </a:t>
            </a:r>
            <a:r>
              <a:rPr lang="en-US" sz="60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Anatom</a:t>
            </a:r>
            <a:r>
              <a:rPr lang="en-US" sz="6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6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ar-IQ" sz="60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 rtl="0">
              <a:lnSpc>
                <a:spcPct val="150000"/>
              </a:lnSpc>
              <a:spcBef>
                <a:spcPts val="1500"/>
              </a:spcBef>
              <a:spcAft>
                <a:spcPts val="600"/>
              </a:spcAft>
              <a:buNone/>
            </a:pP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Bones are made of active, living cells that are busy growing, repairing themselves, and communicating with other parts of the body. 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920016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lnSpc>
                <a:spcPts val="1800"/>
              </a:lnSpc>
              <a:spcAft>
                <a:spcPts val="0"/>
              </a:spcAft>
            </a:pPr>
            <a:r>
              <a:rPr lang="en-US" sz="3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How many bones are in the human body?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/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 skeleton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of an adult human is made up of </a:t>
            </a: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206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bones of many different shapes and sizes. Added together, your bones make up about </a:t>
            </a: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15%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of your </a:t>
            </a: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body weight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Newborn </a:t>
            </a: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babies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are actually born with many more bones than this (</a:t>
            </a: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around 300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), </a:t>
            </a: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but many bones grow together, or fuse, as babies become older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Some bones are </a:t>
            </a: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long and thick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like </a:t>
            </a: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your thigh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bones. Others are </a:t>
            </a: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thin, flat, and wide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like your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931054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4" name="Picture 47" descr="human skeleton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0700" y="2082800"/>
            <a:ext cx="6438899" cy="4584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1741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Function: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lnSpc>
                <a:spcPct val="150000"/>
              </a:lnSpc>
              <a:spcAft>
                <a:spcPts val="0"/>
              </a:spcAft>
            </a:pP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Support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50000"/>
              </a:lnSpc>
              <a:spcAft>
                <a:spcPts val="0"/>
              </a:spcAft>
            </a:pP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Protection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50000"/>
              </a:lnSpc>
              <a:spcAft>
                <a:spcPts val="0"/>
              </a:spcAft>
            </a:pP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Movement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50000"/>
              </a:lnSpc>
              <a:spcAft>
                <a:spcPts val="0"/>
              </a:spcAft>
            </a:pP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Blood Cell Formation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50000"/>
              </a:lnSpc>
              <a:spcAft>
                <a:spcPts val="0"/>
              </a:spcAft>
            </a:pP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Storage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123509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4" name="Picture 49" descr="cross section of bone.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463800"/>
            <a:ext cx="6756400" cy="2946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3588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lnSpc>
                <a:spcPct val="107000"/>
              </a:lnSpc>
              <a:spcBef>
                <a:spcPts val="1500"/>
              </a:spcBef>
              <a:spcAft>
                <a:spcPts val="600"/>
              </a:spcAft>
            </a:pPr>
            <a:r>
              <a:rPr lang="en-US" sz="40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What are your bones made of?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ts val="1800"/>
              </a:lnSpc>
              <a:spcAft>
                <a:spcPts val="0"/>
              </a:spcAft>
            </a:pPr>
            <a:r>
              <a:rPr lang="en-US" i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Each bone in your body is made up of three main types of bone material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l" rtl="0">
              <a:lnSpc>
                <a:spcPts val="1800"/>
              </a:lnSpc>
              <a:spcAft>
                <a:spcPts val="0"/>
              </a:spcAft>
              <a:buNone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lnSpc>
                <a:spcPts val="18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Compact bone</a:t>
            </a:r>
            <a:endParaRPr lang="en-US" dirty="0" smtClean="0">
              <a:effectLst/>
            </a:endParaRPr>
          </a:p>
          <a:p>
            <a:pPr marL="342900" lvl="0" indent="-342900" algn="l" rtl="0">
              <a:lnSpc>
                <a:spcPts val="18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Spongy bone</a:t>
            </a:r>
            <a:endParaRPr lang="en-US" dirty="0" smtClean="0">
              <a:effectLst/>
            </a:endParaRPr>
          </a:p>
          <a:p>
            <a:pPr marL="342900" lvl="0" indent="-342900" algn="l" rtl="0">
              <a:lnSpc>
                <a:spcPts val="18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Bone marrow.</a:t>
            </a:r>
            <a:endParaRPr lang="en-US" dirty="0" smtClean="0">
              <a:effectLst/>
            </a:endParaRPr>
          </a:p>
          <a:p>
            <a:pPr marL="276225" indent="0" algn="l" rtl="0">
              <a:lnSpc>
                <a:spcPts val="1800"/>
              </a:lnSpc>
              <a:spcAft>
                <a:spcPts val="0"/>
              </a:spcAft>
              <a:buNone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dirty="0" smtClean="0">
              <a:effectLst/>
            </a:endParaRP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860545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4" name="Picture 50" descr="Cross section showing osteons.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0524" y="2600324"/>
            <a:ext cx="6035675" cy="2936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67303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l" rtl="0">
              <a:lnSpc>
                <a:spcPct val="107000"/>
              </a:lnSpc>
              <a:spcAft>
                <a:spcPts val="0"/>
              </a:spcAft>
              <a:tabLst>
                <a:tab pos="1676400" algn="l"/>
              </a:tabLst>
            </a:pPr>
            <a:r>
              <a:rPr lang="en-US" sz="4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Compact bone	: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ts val="1800"/>
              </a:lnSpc>
              <a:spcAft>
                <a:spcPts val="0"/>
              </a:spcAf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lnSpc>
                <a:spcPts val="18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Compact bone is </a:t>
            </a: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heaviest, hardest type of bone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lnSpc>
                <a:spcPts val="18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needs to be very strong as </a:t>
            </a: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supports your body and muscles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as you walk, run, and move throughout the day.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lnSpc>
                <a:spcPts val="18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About 80% of the bone in your body is compact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lnSpc>
                <a:spcPts val="18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makes up the </a:t>
            </a: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outer layer of the bone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also helps protect the more fragile layers inside.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ts val="1800"/>
              </a:lnSpc>
              <a:spcAft>
                <a:spcPts val="0"/>
              </a:spcAf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ts val="1800"/>
              </a:lnSpc>
              <a:spcAft>
                <a:spcPts val="0"/>
              </a:spcAf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If you looked at it through a microscope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lnSpc>
                <a:spcPts val="18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Filled with </a:t>
            </a: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many very tiny passages, or canals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 for nerves and blood vessels.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lnSpc>
                <a:spcPts val="18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Compact bone is made of special cells called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osteocytes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These cells are lined up in rings around the canals.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lnSpc>
                <a:spcPts val="18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Together,  a canal and the osteocytes that surround it are called </a:t>
            </a: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osteons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lnSpc>
                <a:spcPts val="18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Osteons are like thick tubes all going the same direction inside the bone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33796171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251</Words>
  <Application>Microsoft Office PowerPoint</Application>
  <PresentationFormat>ملء الشاشة</PresentationFormat>
  <Paragraphs>64</Paragraphs>
  <Slides>14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14</vt:i4>
      </vt:variant>
    </vt:vector>
  </HeadingPairs>
  <TitlesOfParts>
    <vt:vector size="22" baseType="lpstr">
      <vt:lpstr>Arial</vt:lpstr>
      <vt:lpstr>Book Antiqua</vt:lpstr>
      <vt:lpstr>Calibri</vt:lpstr>
      <vt:lpstr>Calibri Light</vt:lpstr>
      <vt:lpstr>Symbol</vt:lpstr>
      <vt:lpstr>Times New Roman</vt:lpstr>
      <vt:lpstr>نسق Office</vt:lpstr>
      <vt:lpstr>1_Office Theme</vt:lpstr>
      <vt:lpstr>Bone anatomy and physiology</vt:lpstr>
      <vt:lpstr> Bone Anatom </vt:lpstr>
      <vt:lpstr>عرض تقديمي في PowerPoint</vt:lpstr>
      <vt:lpstr>عرض تقديمي في PowerPoint</vt:lpstr>
      <vt:lpstr>Function: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Microsoft (C)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Bone Anatom </dc:title>
  <dc:creator>FUJISU</dc:creator>
  <cp:lastModifiedBy>FUJISU</cp:lastModifiedBy>
  <cp:revision>4</cp:revision>
  <dcterms:created xsi:type="dcterms:W3CDTF">2019-01-02T06:02:10Z</dcterms:created>
  <dcterms:modified xsi:type="dcterms:W3CDTF">2019-01-02T06:19:34Z</dcterms:modified>
</cp:coreProperties>
</file>